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89" r:id="rId2"/>
    <p:sldId id="290" r:id="rId3"/>
    <p:sldId id="313" r:id="rId4"/>
    <p:sldId id="312" r:id="rId5"/>
    <p:sldId id="304" r:id="rId6"/>
    <p:sldId id="291" r:id="rId7"/>
    <p:sldId id="292" r:id="rId8"/>
    <p:sldId id="308" r:id="rId9"/>
    <p:sldId id="293" r:id="rId10"/>
    <p:sldId id="294" r:id="rId11"/>
    <p:sldId id="295" r:id="rId12"/>
    <p:sldId id="309" r:id="rId13"/>
    <p:sldId id="296" r:id="rId14"/>
    <p:sldId id="310" r:id="rId15"/>
    <p:sldId id="297" r:id="rId16"/>
    <p:sldId id="298" r:id="rId17"/>
    <p:sldId id="299" r:id="rId18"/>
    <p:sldId id="300" r:id="rId19"/>
    <p:sldId id="301" r:id="rId20"/>
    <p:sldId id="302" r:id="rId21"/>
    <p:sldId id="305" r:id="rId22"/>
    <p:sldId id="303" r:id="rId23"/>
    <p:sldId id="306" r:id="rId24"/>
    <p:sldId id="307" r:id="rId25"/>
    <p:sldId id="311" r:id="rId26"/>
  </p:sldIdLst>
  <p:sldSz cx="12192000" cy="6858000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7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475" cy="49839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27" y="1"/>
            <a:ext cx="2950475" cy="49839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58FB4C21-FEC8-4F39-8A3E-2FD2D93EA401}" type="datetimeFigureOut">
              <a:rPr lang="it-IT" smtClean="0"/>
              <a:t>16/11/2024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79" y="4783961"/>
            <a:ext cx="5447030" cy="3914150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42530"/>
            <a:ext cx="2950475" cy="49839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27" y="9442530"/>
            <a:ext cx="2950475" cy="49839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CEAE43C5-9929-4FE4-A92E-AA6BA1015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43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CD3AB-2AFE-4BCF-8E5D-F064CB7AA8F4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59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3BE7-BDE1-4145-810C-EFA5638C6293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78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A5BAA-121B-4531-B89E-38A1F9E88B57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2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220E-1F4D-4B08-96AE-1FF76E146D38}" type="datetime1">
              <a:rPr lang="it-IT" smtClean="0"/>
              <a:t>16/11/2024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99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7DF5B-5342-4061-AE69-A8B681C51023}" type="datetime1">
              <a:rPr lang="it-IT" smtClean="0"/>
              <a:t>16/11/2024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59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BF154-21B4-4FE8-8C6F-E12100ABC578}" type="datetime1">
              <a:rPr lang="it-IT" smtClean="0"/>
              <a:t>16/11/2024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82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137C8-202E-4410-B869-993302904150}" type="datetime1">
              <a:rPr lang="it-IT" smtClean="0"/>
              <a:t>16/11/2024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11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D1BA-D105-40B1-A4CF-5A867B28864E}" type="datetime1">
              <a:rPr lang="it-IT" smtClean="0"/>
              <a:t>16/11/2024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40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D8A8-ADE5-403A-ABD9-495928C15912}" type="datetime1">
              <a:rPr lang="it-IT" smtClean="0"/>
              <a:t>16/11/2024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01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22183-336F-461F-99E0-9923A7A96155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11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D4CC-E640-48E2-B1A2-B97CDE7454E8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3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0BF0-843A-44C9-86C3-B71361B3ACFC}" type="datetime1">
              <a:rPr lang="it-IT" smtClean="0"/>
              <a:t>16/11/2024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F0A5A-7458-4E9C-A2D1-0CB1C1FFC8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24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7D52504-A929-41C4-80FD-2CAE4A2CF7C0}"/>
              </a:ext>
            </a:extLst>
          </p:cNvPr>
          <p:cNvSpPr/>
          <p:nvPr/>
        </p:nvSpPr>
        <p:spPr>
          <a:xfrm>
            <a:off x="1593130" y="3468690"/>
            <a:ext cx="98505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Assemblea dei Presidenti </a:t>
            </a:r>
          </a:p>
          <a:p>
            <a:pPr algn="r"/>
            <a:r>
              <a:rPr lang="it-IT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15-16 novembre 2024</a:t>
            </a:r>
          </a:p>
          <a:p>
            <a:pPr algn="r"/>
            <a:endParaRPr lang="it-I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CORRETTIVO AL CODICE DEI CONTRATTI</a:t>
            </a:r>
            <a:endParaRPr lang="it-IT" sz="1600" b="1" i="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  <a:p>
            <a:pPr algn="r"/>
            <a:endParaRPr lang="it-IT" sz="1600" b="1" i="0" dirty="0">
              <a:solidFill>
                <a:schemeClr val="bg1">
                  <a:lumMod val="50000"/>
                </a:schemeClr>
              </a:solidFill>
              <a:effectLst/>
              <a:latin typeface="Century Gothic" panose="020B0502020202020204" pitchFamily="34" charset="0"/>
            </a:endParaRPr>
          </a:p>
          <a:p>
            <a:pPr algn="r"/>
            <a:r>
              <a:rPr lang="it-IT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Sandro Catta </a:t>
            </a:r>
            <a:r>
              <a:rPr lang="it-IT" sz="1600" b="0" i="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- 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Consigliere CNI con delega ai LLPP, BIM e CAM edilizia</a:t>
            </a:r>
          </a:p>
          <a:p>
            <a:pPr algn="r"/>
            <a:r>
              <a:rPr lang="it-IT" sz="16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Roma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16 novembre 2024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B4481D1-A9E4-FB89-B6C8-2277B1698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643" y="130161"/>
            <a:ext cx="1858030" cy="185803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ACE1E98-6C9F-56E7-CA5E-52EDA5BB2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27" y="477174"/>
            <a:ext cx="3307281" cy="124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7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691D8DE-EAE9-C60F-873E-2DD2CE9DBD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30070672-4745-11DB-D129-A6928E6CA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GDL LAVORI PUBBLICI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DE5B6F-1231-C767-AF38-52DB9898E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376632"/>
              </p:ext>
            </p:extLst>
          </p:nvPr>
        </p:nvGraphicFramePr>
        <p:xfrm>
          <a:off x="4287915" y="736847"/>
          <a:ext cx="7838982" cy="6008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5687">
                  <a:extLst>
                    <a:ext uri="{9D8B030D-6E8A-4147-A177-3AD203B41FA5}">
                      <a16:colId xmlns:a16="http://schemas.microsoft.com/office/drawing/2014/main" val="988093030"/>
                    </a:ext>
                  </a:extLst>
                </a:gridCol>
                <a:gridCol w="2437702">
                  <a:extLst>
                    <a:ext uri="{9D8B030D-6E8A-4147-A177-3AD203B41FA5}">
                      <a16:colId xmlns:a16="http://schemas.microsoft.com/office/drawing/2014/main" val="1266611389"/>
                    </a:ext>
                  </a:extLst>
                </a:gridCol>
                <a:gridCol w="3135593">
                  <a:extLst>
                    <a:ext uri="{9D8B030D-6E8A-4147-A177-3AD203B41FA5}">
                      <a16:colId xmlns:a16="http://schemas.microsoft.com/office/drawing/2014/main" val="982957759"/>
                    </a:ext>
                  </a:extLst>
                </a:gridCol>
              </a:tblGrid>
              <a:tr h="402036"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cognome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ordine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0979025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CATTA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Sandro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Cagliari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2436248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CONDELLI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Domenico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Reggio Calabria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352719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ARTUSA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Salvatore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Vibo Valentia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6962681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CAPANNELLI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Stefano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Ancona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911789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CERRI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Massimo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Roma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5794667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DE AMICIS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Pierluigi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L’Aquila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3394494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FINAZZI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Diego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Bergamo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7598646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GAUDINI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Francesco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Siena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1079465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GRASSO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Carmelo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Catania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2027164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GUALANDI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Nicola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Bologna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03931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IANNI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Carlo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Ascoli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1677875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MAROTTO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Manuele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Sassari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0816597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MERLINO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Giovanni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Taranto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0487302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MONTALTO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Maurizio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Bari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4679692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PASQUALE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Giorgio R. A.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Matera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197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QUARTO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Walter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Cagliari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0072244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RIPAMONTI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Valter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Torino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781578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RUSSO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Tullio 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Roma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8854295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STRANO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Girolamo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Venezia 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4755952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TARATETA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Raffaele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Salerno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0842032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TURCHETTO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Alessandro</a:t>
                      </a:r>
                      <a:endParaRPr lang="it-IT" sz="1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effectLst/>
                        </a:rPr>
                        <a:t>Treviso</a:t>
                      </a:r>
                      <a:endParaRPr lang="it-IT" sz="1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17988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8DA7C-4DFB-794A-1D45-1EE49C852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1289B93-BD3A-F7FA-C6AA-83169D4C4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86032985-E51F-55BA-61E1-37DD45DA0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GDL BIM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CF87D69-3FFF-C6B8-77BD-8C9E84007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816301"/>
              </p:ext>
            </p:extLst>
          </p:nvPr>
        </p:nvGraphicFramePr>
        <p:xfrm>
          <a:off x="4287915" y="736847"/>
          <a:ext cx="7838982" cy="4139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5687">
                  <a:extLst>
                    <a:ext uri="{9D8B030D-6E8A-4147-A177-3AD203B41FA5}">
                      <a16:colId xmlns:a16="http://schemas.microsoft.com/office/drawing/2014/main" val="988093030"/>
                    </a:ext>
                  </a:extLst>
                </a:gridCol>
                <a:gridCol w="2437702">
                  <a:extLst>
                    <a:ext uri="{9D8B030D-6E8A-4147-A177-3AD203B41FA5}">
                      <a16:colId xmlns:a16="http://schemas.microsoft.com/office/drawing/2014/main" val="1266611389"/>
                    </a:ext>
                  </a:extLst>
                </a:gridCol>
                <a:gridCol w="3135593">
                  <a:extLst>
                    <a:ext uri="{9D8B030D-6E8A-4147-A177-3AD203B41FA5}">
                      <a16:colId xmlns:a16="http://schemas.microsoft.com/office/drawing/2014/main" val="982957759"/>
                    </a:ext>
                  </a:extLst>
                </a:gridCol>
              </a:tblGrid>
              <a:tr h="402036"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cognome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ordine</a:t>
                      </a:r>
                      <a:endParaRPr lang="it-IT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0979025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CATTA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Sandro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Cagliari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2436248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AIELLO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Cosenza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352719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BERGONZONI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Giacomo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Bologna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6962681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CASALINO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Claudio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Avellino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911789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CASCONE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Stefano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Catania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5794667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GIUSTI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Tommaso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Pistoia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3394494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IZZO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Bergamo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7598646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LICHERI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Cristian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Oristano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1079465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MASTROLEMBO VENTURA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Silvia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Brescia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2027164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PARADISI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Alberto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Ascoli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03931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PETTINAROLI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Paolo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Novara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1677875"/>
                  </a:ext>
                </a:extLst>
              </a:tr>
              <a:tr h="2549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PICCININI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Antonio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Cagliari 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0816597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QUADRETTI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Dinora</a:t>
                      </a: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Rovigo 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0487302"/>
                  </a:ext>
                </a:extLst>
              </a:tr>
              <a:tr h="271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SALZANO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Antonio 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it-IT" sz="12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Napoli 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4679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25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5885B-2993-E1DE-3978-AD15F61B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2BD6A98-6D61-7658-4C5F-5A6F244E90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77F8110-4474-A2B3-5570-1EDC5CC1F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3609699"/>
            <a:ext cx="7200000" cy="3221669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4C7C6E83-263D-8164-328A-EB49A500C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MANUTENZIONE: APPALTO SU P.F.T.E.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9F203-7A86-07DC-CD4A-814BA12B2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EA07209-5AE4-F9CE-085E-63DF2363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8BFB0BA2-9380-AA39-BC05-CD01968E5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MANUTENZIONE: APPALTO SU P.F.T.E.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ABB293-DF1A-7891-F3B9-1C08E0FA9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2034623"/>
            <a:ext cx="7200000" cy="48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92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FEA3-5BD7-0725-1A24-F258D86F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ttangolo 6">
            <a:extLst>
              <a:ext uri="{FF2B5EF4-FFF2-40B4-BE49-F238E27FC236}">
                <a16:creationId xmlns:a16="http://schemas.microsoft.com/office/drawing/2014/main" id="{74E5D558-4DF2-EBAB-F4C2-D20DD4ED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EQUO COMPENSO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87B0CC-2FDB-6D56-37E2-94424E56F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94" y="673285"/>
            <a:ext cx="7200000" cy="618471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E81A56D-C755-D592-3017-0F095E6CB2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81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26031-A62E-1E1E-22D2-8B80F411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1E32F22-D6C6-B2BA-ADF6-845017AD4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94" y="3509084"/>
            <a:ext cx="7200000" cy="127516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28C3CD3-55E6-CD19-D9B4-1B953ADB8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5094965"/>
            <a:ext cx="7200000" cy="1825352"/>
          </a:xfrm>
          <a:prstGeom prst="rect">
            <a:avLst/>
          </a:prstGeom>
        </p:spPr>
      </p:pic>
      <p:sp>
        <p:nvSpPr>
          <p:cNvPr id="8" name="Rettangolo 6">
            <a:extLst>
              <a:ext uri="{FF2B5EF4-FFF2-40B4-BE49-F238E27FC236}">
                <a16:creationId xmlns:a16="http://schemas.microsoft.com/office/drawing/2014/main" id="{DA87B34E-665E-C60D-038D-D153E8BF5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EQUO COMPENSO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FC1F6C2-44AC-4B25-72EA-538552739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7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1DABD-C273-8788-D13D-79A7B621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81854925-932A-CFF7-FBF6-BA71FC273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EQUO COMPENSO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EBAA82A-676E-DC1E-4E6E-9FBC422A2F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B8E0206-7920-2D31-7C05-78F9D5713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1760586"/>
            <a:ext cx="7200000" cy="509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35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8B701-C037-BEFC-DBAC-A349F9629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A689566C-D229-53ED-52A3-D2F76B8F7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GESTIONE INFORMATIVA DEGLI APPALTI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A51FEF9-B944-F010-4CE9-CF95329BD1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9FBDF39-F397-3840-F99A-CAC5B582D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2430816"/>
            <a:ext cx="7200000" cy="442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7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168D5-66EB-FA0B-344E-8613F5DE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5794F818-9068-2BEB-DFE8-158371AF9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APPALTO INTEGRATO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3006746-F19D-7793-159C-0DE5A264C0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3F0EF17-7368-0A7B-BD83-3207DD2A4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3456058"/>
            <a:ext cx="7200000" cy="340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1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53C2-C2F5-2F21-D1CC-F7BDD7E3A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AFE43C29-4764-8E59-5C3A-DF10FD2A5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REVISIONE PREZZI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8D20051-DDDB-2969-85A3-FFFB8551A5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3045FAC-231F-9B59-C112-6986F34A2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1630715"/>
            <a:ext cx="7200000" cy="289870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9F3840D-EF03-0D51-A44E-3B48A0345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494" y="4824234"/>
            <a:ext cx="7200000" cy="203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37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1B411-44C8-FBA6-2483-B0FFFA7B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C7098F86-08F7-D177-CFCF-23CE302AC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REVISIONE PREZZI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5EB28EB-64C4-CEE5-7CAB-0F26216932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EBD1BDE-1676-856E-AF46-4C789C772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47" y="0"/>
            <a:ext cx="7534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51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2011-5806-3799-6B7C-6DCB10D2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13407D13-4E62-443C-532E-281978E81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REQUISITI PROFESSIONALI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704704E-2D75-4CF7-0F8F-220A69D581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70F5D76-9969-A6DD-1EAE-144E2BB1A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2447610"/>
            <a:ext cx="7200000" cy="441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53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61B81-E23E-834E-086A-6E6816812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A8C3ED6A-60BF-1908-FC50-C1B7361F4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REQUISITI PROFESSIONALI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5364C62-9A2D-2E91-AD62-FFC26B3B8A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6287FEC-3ED7-50F2-B8AC-B0EF6870B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3203455"/>
            <a:ext cx="7200000" cy="36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5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A4E2-7680-D80F-4654-05E92903B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967AA7C2-F0E0-D6FE-1924-07E9A9091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SUBAPPALTO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892A8EA-FD8A-999E-F8A6-5704F16648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58ADC02-498B-F275-FDB4-A17ECFDA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1489519"/>
            <a:ext cx="7200000" cy="203935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3AE6379-FD2D-459D-C50B-F28B169FA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494" y="3842416"/>
            <a:ext cx="7200000" cy="30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7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5F028-03FB-2D68-4F79-BA33D5632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A2D50B4F-B60C-023A-FB5E-11902A1ED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MODIFICHE CONTRATTUALI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080583C-C474-BA15-02AB-2D8BBB2546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20263E1-9F16-76BB-CB12-0EF704C2C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3224914"/>
            <a:ext cx="7200000" cy="361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51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CC271-0C80-365C-5180-B6FAF8C4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FB9FD1D7-FB6F-0176-5576-753D70CF8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MODIFICHE CONTRATTUALI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A1D3726-6891-D389-1CC9-4362865C88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EB612F0-D37C-901A-3A1B-2BE1D7C67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432811"/>
            <a:ext cx="7200000" cy="380627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59331C6-C0D1-DCC4-1114-05DD34AD8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00" y="4450233"/>
            <a:ext cx="7200000" cy="240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76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80A9-58D2-7B1C-F95E-2DA3DD3E0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DE21AC20-C44D-1C61-88DB-9A750107E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PENALI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3AB8445-970C-25F9-62B3-3D39884D77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A837AE6-0772-CAFA-E021-E1CE31F5D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3646769"/>
            <a:ext cx="7200000" cy="321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1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D5A4-84FA-B7A1-4501-76C994EC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6EC51B46-90D8-FA52-6F06-853594B3C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PREMIO DI ACCELERAZIONE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D964E0E-F6AF-AD10-215D-4BE9A78163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4B3055-9975-E25B-3779-B11EF6F28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46"/>
          <a:stretch/>
        </p:blipFill>
        <p:spPr>
          <a:xfrm>
            <a:off x="4977494" y="237075"/>
            <a:ext cx="7200000" cy="61015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F556C84-BC0D-19CC-C777-BA5AF2D8A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006" y="6350207"/>
            <a:ext cx="7161610" cy="4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5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A075-1051-EA3A-A27E-74638437A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D348C3D2-922C-5AFF-9710-2EA32F518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130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PARTENARIATO PUBBLICO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PRIVATO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7EA6C18-CDC2-ED9D-D6DD-57040780BA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44E82B2-7730-3B83-1501-C165159643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351"/>
          <a:stretch/>
        </p:blipFill>
        <p:spPr>
          <a:xfrm>
            <a:off x="4977494" y="740281"/>
            <a:ext cx="7200000" cy="60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AA4DB-9E29-E30C-F619-0AD7D012F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B2C67E73-A634-8D07-A796-CE27FCE5E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130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PARTENARIATO PUBBLICO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PRIVATO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A9D131C-1B65-1E80-523C-4F79F55CE8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8D76494-8DC7-0ABA-EF9C-71C7C05CE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562" y="11791"/>
            <a:ext cx="6865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65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F4E98-B88E-3AFC-B304-03D780642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6215EBA1-0064-8744-E17F-7CDD05802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DEFINIZIONI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6079E38-F10E-8F29-9CDB-4178C91FBE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B9351DF-8259-B235-4FFE-EB5D6D899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494" y="-1161"/>
            <a:ext cx="7200000" cy="360389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3092308-E1D8-C0A4-807E-D224325F5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882" y="3633461"/>
            <a:ext cx="7176117" cy="138842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1E9BB1B-83C3-0F5F-A272-CA6100C4E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494" y="5019039"/>
            <a:ext cx="7200000" cy="183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71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48D5D-02C9-60D3-7CCF-0B7192D4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08100F08-C467-FC82-C6C3-8B48B4FE3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MODELLAZIONE INFORMATIVA DEL CANTIERE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3464BD5-256B-20B1-CA5B-E6B98A5F71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A5B4F29-42AD-DD73-0E0A-9C50F319E6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649"/>
          <a:stretch/>
        </p:blipFill>
        <p:spPr>
          <a:xfrm>
            <a:off x="4992000" y="3117885"/>
            <a:ext cx="7200000" cy="370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9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3EE67-905F-27CF-BF37-8FABEC524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3256F909-A46B-170F-7C8D-443A436AD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AS-BUILT MODELLAZIONE INFORMATIVA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4F9456C-5D13-9810-3CC3-E9C7E9FCBD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0C12DE5-D87D-D646-72B6-10598586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000" y="2849351"/>
            <a:ext cx="7200000" cy="40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82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0D63A-E806-257A-D30E-AA28146F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6">
            <a:extLst>
              <a:ext uri="{FF2B5EF4-FFF2-40B4-BE49-F238E27FC236}">
                <a16:creationId xmlns:a16="http://schemas.microsoft.com/office/drawing/2014/main" id="{60EBEA69-ACF2-BA35-8DF5-3CFE8AD03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632" y="-90264"/>
            <a:ext cx="8424862" cy="130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73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COMITATO CONSULTIVO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TECNICO</a:t>
            </a:r>
            <a:endParaRPr lang="it-IT" altLang="it-IT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CD69B00-2722-B928-9774-3EF1A40447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40251" r="30224" b="40252"/>
          <a:stretch/>
        </p:blipFill>
        <p:spPr>
          <a:xfrm>
            <a:off x="152632" y="6315383"/>
            <a:ext cx="1233577" cy="4296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12274FD-BE17-E0B1-1D9D-F121B1EA6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778" y="0"/>
            <a:ext cx="7173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19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3689</TotalTime>
  <Words>224</Words>
  <Application>Microsoft Office PowerPoint</Application>
  <PresentationFormat>Widescreen</PresentationFormat>
  <Paragraphs>145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Emanuele</dc:creator>
  <cp:lastModifiedBy>utente</cp:lastModifiedBy>
  <cp:revision>299</cp:revision>
  <cp:lastPrinted>2022-04-08T13:47:55Z</cp:lastPrinted>
  <dcterms:created xsi:type="dcterms:W3CDTF">2019-09-25T07:37:07Z</dcterms:created>
  <dcterms:modified xsi:type="dcterms:W3CDTF">2024-11-16T07:59:37Z</dcterms:modified>
</cp:coreProperties>
</file>